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2AA7-09B2-4E74-B1BD-06F0CF5075B4}" type="datetimeFigureOut">
              <a:rPr lang="cs-CZ" smtClean="0"/>
              <a:t>9.6.2012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F3038-4FB2-440C-8A5E-146EE3DBB27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2AA7-09B2-4E74-B1BD-06F0CF5075B4}" type="datetimeFigureOut">
              <a:rPr lang="cs-CZ" smtClean="0"/>
              <a:t>9.6.2012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3038-4FB2-440C-8A5E-146EE3DBB27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2AA7-09B2-4E74-B1BD-06F0CF5075B4}" type="datetimeFigureOut">
              <a:rPr lang="cs-CZ" smtClean="0"/>
              <a:t>9.6.2012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3038-4FB2-440C-8A5E-146EE3DBB27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452AA7-09B2-4E74-B1BD-06F0CF5075B4}" type="datetimeFigureOut">
              <a:rPr lang="cs-CZ" smtClean="0"/>
              <a:t>9.6.2012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B2F3038-4FB2-440C-8A5E-146EE3DBB27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2AA7-09B2-4E74-B1BD-06F0CF5075B4}" type="datetimeFigureOut">
              <a:rPr lang="cs-CZ" smtClean="0"/>
              <a:t>9.6.2012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F3038-4FB2-440C-8A5E-146EE3DBB27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2AA7-09B2-4E74-B1BD-06F0CF5075B4}" type="datetimeFigureOut">
              <a:rPr lang="cs-CZ" smtClean="0"/>
              <a:t>9.6.2012</a:t>
            </a:fld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F3038-4FB2-440C-8A5E-146EE3DBB277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2AA7-09B2-4E74-B1BD-06F0CF5075B4}" type="datetimeFigureOut">
              <a:rPr lang="cs-CZ" smtClean="0"/>
              <a:t>9.6.2012</a:t>
            </a:fld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F3038-4FB2-440C-8A5E-146EE3DBB277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69452AA7-09B2-4E74-B1BD-06F0CF5075B4}" type="datetimeFigureOut">
              <a:rPr lang="cs-CZ" smtClean="0"/>
              <a:t>9.6.2012</a:t>
            </a:fld>
            <a:endParaRPr lang="cs-CZ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F3038-4FB2-440C-8A5E-146EE3DBB277}" type="slidenum">
              <a:rPr lang="cs-CZ" smtClean="0"/>
              <a:t>‹#›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2AA7-09B2-4E74-B1BD-06F0CF5075B4}" type="datetimeFigureOut">
              <a:rPr lang="cs-CZ" smtClean="0"/>
              <a:t>9.6.2012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F3038-4FB2-440C-8A5E-146EE3DBB27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2AA7-09B2-4E74-B1BD-06F0CF5075B4}" type="datetimeFigureOut">
              <a:rPr lang="cs-CZ" smtClean="0"/>
              <a:t>9.6.2012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F3038-4FB2-440C-8A5E-146EE3DBB27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52AA7-09B2-4E74-B1BD-06F0CF5075B4}" type="datetimeFigureOut">
              <a:rPr lang="cs-CZ" smtClean="0"/>
              <a:t>9.6.2012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2F3038-4FB2-440C-8A5E-146EE3DBB27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52AA7-09B2-4E74-B1BD-06F0CF5075B4}" type="datetimeFigureOut">
              <a:rPr lang="cs-CZ" smtClean="0"/>
              <a:t>9.6.2012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F3038-4FB2-440C-8A5E-146EE3DBB277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Vladislav_II-e%C4%8De%C5%A5.jpg" TargetMode="External"/><Relationship Id="rId2" Type="http://schemas.openxmlformats.org/officeDocument/2006/relationships/hyperlink" Target="http://cs.wikipedia.org/wiki/Soubor:Vladislaus_II_of_Bohemia_and_Hungary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67744" y="3803768"/>
            <a:ext cx="6172200" cy="2161034"/>
          </a:xfrm>
        </p:spPr>
        <p:txBody>
          <a:bodyPr>
            <a:noAutofit/>
          </a:bodyPr>
          <a:lstStyle/>
          <a:p>
            <a:pPr algn="ctr"/>
            <a:r>
              <a:rPr lang="cs-CZ" sz="7200" b="1" i="0" dirty="0" smtClean="0"/>
              <a:t>Jagellonci na českém trůně</a:t>
            </a:r>
            <a:endParaRPr lang="cs-CZ" sz="7200" b="1" i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47" y="1458093"/>
            <a:ext cx="1800200" cy="466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0" y="630932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GP OP VK Inovativní metody v prvouce, vlastivědě a zeměpisu, registrační číslo CZ.1.07/1.1.02/03.0064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936" y="404664"/>
            <a:ext cx="5760720" cy="1261872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63847" y="773990"/>
            <a:ext cx="2823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00"/>
                </a:solidFill>
              </a:rPr>
              <a:t>VY_08_Vla4_63p</a:t>
            </a:r>
            <a:endParaRPr lang="cs-CZ" sz="2800" b="1" dirty="0">
              <a:solidFill>
                <a:srgbClr val="000000"/>
              </a:solidFill>
            </a:endParaRPr>
          </a:p>
        </p:txBody>
      </p:sp>
      <p:sp>
        <p:nvSpPr>
          <p:cNvPr id="7" name="Obláček 6"/>
          <p:cNvSpPr/>
          <p:nvPr/>
        </p:nvSpPr>
        <p:spPr>
          <a:xfrm>
            <a:off x="2987824" y="1860848"/>
            <a:ext cx="5112568" cy="1944216"/>
          </a:xfrm>
          <a:prstGeom prst="cloudCallout">
            <a:avLst>
              <a:gd name="adj1" fmla="val -74486"/>
              <a:gd name="adj2" fmla="val -1979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err="1" smtClean="0">
                <a:solidFill>
                  <a:srgbClr val="000000"/>
                </a:solidFill>
              </a:rPr>
              <a:t>Všeználek</a:t>
            </a:r>
            <a:r>
              <a:rPr lang="cs-CZ" sz="2800" b="1" dirty="0" smtClean="0">
                <a:solidFill>
                  <a:srgbClr val="000000"/>
                </a:solidFill>
              </a:rPr>
              <a:t> vypravuje o českých zemích za vlády Jagellonců</a:t>
            </a:r>
            <a:r>
              <a:rPr lang="cs-CZ" dirty="0" smtClean="0">
                <a:solidFill>
                  <a:srgbClr val="000000"/>
                </a:solidFill>
              </a:rPr>
              <a:t>.</a:t>
            </a:r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72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476672"/>
            <a:ext cx="84969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mtClean="0">
                <a:solidFill>
                  <a:srgbClr val="000000"/>
                </a:solidFill>
              </a:rPr>
              <a:t>Použitá literatura:</a:t>
            </a:r>
            <a:endParaRPr lang="cs-CZ" dirty="0" smtClean="0">
              <a:solidFill>
                <a:srgbClr val="000000"/>
              </a:solidFill>
            </a:endParaRPr>
          </a:p>
          <a:p>
            <a:r>
              <a:rPr lang="cs-CZ" dirty="0" smtClean="0">
                <a:solidFill>
                  <a:srgbClr val="000000"/>
                </a:solidFill>
              </a:rPr>
              <a:t>Obrázek 1. </a:t>
            </a:r>
            <a:r>
              <a:rPr lang="cs-CZ" dirty="0" err="1" smtClean="0">
                <a:solidFill>
                  <a:srgbClr val="000000"/>
                </a:solidFill>
              </a:rPr>
              <a:t>Vladilsva</a:t>
            </a:r>
            <a:r>
              <a:rPr lang="cs-CZ" dirty="0" smtClean="0">
                <a:solidFill>
                  <a:srgbClr val="000000"/>
                </a:solidFill>
              </a:rPr>
              <a:t> II. Jagellonský </a:t>
            </a:r>
            <a:r>
              <a:rPr lang="en-US" dirty="0" smtClean="0">
                <a:solidFill>
                  <a:srgbClr val="000000"/>
                </a:solidFill>
              </a:rPr>
              <a:t>[1]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 err="1" smtClean="0">
                <a:solidFill>
                  <a:srgbClr val="000000"/>
                </a:solidFill>
              </a:rPr>
              <a:t>Vladislaus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II </a:t>
            </a:r>
            <a:r>
              <a:rPr lang="cs-CZ" dirty="0" err="1">
                <a:solidFill>
                  <a:srgbClr val="000000"/>
                </a:solidFill>
              </a:rPr>
              <a:t>of</a:t>
            </a:r>
            <a:r>
              <a:rPr lang="cs-CZ" dirty="0">
                <a:solidFill>
                  <a:srgbClr val="000000"/>
                </a:solidFill>
              </a:rPr>
              <a:t> Bohemia and </a:t>
            </a:r>
            <a:r>
              <a:rPr lang="cs-CZ" dirty="0" err="1">
                <a:solidFill>
                  <a:srgbClr val="000000"/>
                </a:solidFill>
              </a:rPr>
              <a:t>Hungary</a:t>
            </a:r>
            <a:r>
              <a:rPr lang="cs-CZ" dirty="0">
                <a:solidFill>
                  <a:srgbClr val="000000"/>
                </a:solidFill>
              </a:rPr>
              <a:t>. In: </a:t>
            </a:r>
            <a:r>
              <a:rPr lang="cs-CZ" i="1" dirty="0" err="1">
                <a:solidFill>
                  <a:srgbClr val="000000"/>
                </a:solidFill>
              </a:rPr>
              <a:t>Wikipedia</a:t>
            </a:r>
            <a:r>
              <a:rPr lang="cs-CZ" dirty="0">
                <a:solidFill>
                  <a:srgbClr val="000000"/>
                </a:solidFill>
              </a:rPr>
              <a:t>: </a:t>
            </a:r>
            <a:r>
              <a:rPr lang="cs-CZ" i="1" dirty="0" err="1">
                <a:solidFill>
                  <a:srgbClr val="000000"/>
                </a:solidFill>
              </a:rPr>
              <a:t>the</a:t>
            </a:r>
            <a:r>
              <a:rPr lang="cs-CZ" i="1" dirty="0">
                <a:solidFill>
                  <a:srgbClr val="000000"/>
                </a:solidFill>
              </a:rPr>
              <a:t> free </a:t>
            </a:r>
            <a:r>
              <a:rPr lang="cs-CZ" i="1" dirty="0" err="1">
                <a:solidFill>
                  <a:srgbClr val="000000"/>
                </a:solidFill>
              </a:rPr>
              <a:t>encyclopedia</a:t>
            </a:r>
            <a:r>
              <a:rPr lang="cs-CZ" dirty="0">
                <a:solidFill>
                  <a:srgbClr val="000000"/>
                </a:solidFill>
              </a:rPr>
              <a:t> [online]. San Francisco (CA): </a:t>
            </a:r>
            <a:r>
              <a:rPr lang="cs-CZ" dirty="0" err="1">
                <a:solidFill>
                  <a:srgbClr val="000000"/>
                </a:solidFill>
              </a:rPr>
              <a:t>Wikimedia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Foundation</a:t>
            </a:r>
            <a:r>
              <a:rPr lang="cs-CZ" dirty="0">
                <a:solidFill>
                  <a:srgbClr val="000000"/>
                </a:solidFill>
              </a:rPr>
              <a:t>, 2007 [cit. 2012-04-18]. Dostupné z: </a:t>
            </a:r>
            <a:r>
              <a:rPr lang="cs-CZ" dirty="0">
                <a:solidFill>
                  <a:srgbClr val="000000"/>
                </a:solidFill>
                <a:hlinkClick r:id="rId2"/>
              </a:rPr>
              <a:t>http://</a:t>
            </a:r>
            <a:r>
              <a:rPr lang="cs-CZ" dirty="0" smtClean="0">
                <a:solidFill>
                  <a:srgbClr val="000000"/>
                </a:solidFill>
                <a:hlinkClick r:id="rId2"/>
              </a:rPr>
              <a:t>cs.wikipedia.org/wiki/Soubor:Vladislaus_II_of_Bohemia_and_Hungary.jpg</a:t>
            </a:r>
            <a:endParaRPr lang="cs-CZ" dirty="0" smtClean="0">
              <a:solidFill>
                <a:srgbClr val="000000"/>
              </a:solidFill>
            </a:endParaRPr>
          </a:p>
          <a:p>
            <a:r>
              <a:rPr lang="cs-CZ" dirty="0">
                <a:solidFill>
                  <a:srgbClr val="000000"/>
                </a:solidFill>
              </a:rPr>
              <a:t>Obrázek </a:t>
            </a:r>
            <a:r>
              <a:rPr lang="en-US" dirty="0">
                <a:solidFill>
                  <a:srgbClr val="000000"/>
                </a:solidFill>
              </a:rPr>
              <a:t>2</a:t>
            </a:r>
            <a:r>
              <a:rPr lang="cs-CZ" dirty="0">
                <a:solidFill>
                  <a:srgbClr val="000000"/>
                </a:solidFill>
              </a:rPr>
              <a:t>: Vladislavova pečeť </a:t>
            </a:r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cs-CZ" dirty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]</a:t>
            </a:r>
            <a:r>
              <a:rPr lang="cs-CZ" dirty="0">
                <a:solidFill>
                  <a:srgbClr val="000000"/>
                </a:solidFill>
              </a:rPr>
              <a:t> Vladislav II-pečeť. In: </a:t>
            </a:r>
            <a:r>
              <a:rPr lang="cs-CZ" i="1" dirty="0" err="1">
                <a:solidFill>
                  <a:srgbClr val="000000"/>
                </a:solidFill>
              </a:rPr>
              <a:t>Wikipedia</a:t>
            </a:r>
            <a:r>
              <a:rPr lang="cs-CZ" dirty="0">
                <a:solidFill>
                  <a:srgbClr val="000000"/>
                </a:solidFill>
              </a:rPr>
              <a:t>: </a:t>
            </a:r>
            <a:r>
              <a:rPr lang="cs-CZ" i="1" dirty="0" err="1">
                <a:solidFill>
                  <a:srgbClr val="000000"/>
                </a:solidFill>
              </a:rPr>
              <a:t>the</a:t>
            </a:r>
            <a:r>
              <a:rPr lang="cs-CZ" i="1" dirty="0">
                <a:solidFill>
                  <a:srgbClr val="000000"/>
                </a:solidFill>
              </a:rPr>
              <a:t> free </a:t>
            </a:r>
            <a:r>
              <a:rPr lang="cs-CZ" i="1" dirty="0" err="1">
                <a:solidFill>
                  <a:srgbClr val="000000"/>
                </a:solidFill>
              </a:rPr>
              <a:t>encyclopedia</a:t>
            </a:r>
            <a:r>
              <a:rPr lang="cs-CZ" dirty="0">
                <a:solidFill>
                  <a:srgbClr val="000000"/>
                </a:solidFill>
              </a:rPr>
              <a:t> [online]. San Francisco (CA): </a:t>
            </a:r>
            <a:r>
              <a:rPr lang="cs-CZ" dirty="0" err="1">
                <a:solidFill>
                  <a:srgbClr val="000000"/>
                </a:solidFill>
              </a:rPr>
              <a:t>Wikimedia</a:t>
            </a:r>
            <a:r>
              <a:rPr lang="cs-CZ" dirty="0">
                <a:solidFill>
                  <a:srgbClr val="000000"/>
                </a:solidFill>
              </a:rPr>
              <a:t> </a:t>
            </a:r>
            <a:r>
              <a:rPr lang="cs-CZ" dirty="0" err="1">
                <a:solidFill>
                  <a:srgbClr val="000000"/>
                </a:solidFill>
              </a:rPr>
              <a:t>Foundation</a:t>
            </a:r>
            <a:r>
              <a:rPr lang="cs-CZ" dirty="0">
                <a:solidFill>
                  <a:srgbClr val="000000"/>
                </a:solidFill>
              </a:rPr>
              <a:t>, 2008 [cit. 2012-04-18]. Dostupné z: </a:t>
            </a:r>
            <a:r>
              <a:rPr lang="cs-CZ" dirty="0">
                <a:solidFill>
                  <a:srgbClr val="000000"/>
                </a:solidFill>
                <a:hlinkClick r:id="rId3"/>
              </a:rPr>
              <a:t>http://</a:t>
            </a:r>
            <a:r>
              <a:rPr lang="cs-CZ" dirty="0" smtClean="0">
                <a:solidFill>
                  <a:srgbClr val="000000"/>
                </a:solidFill>
                <a:hlinkClick r:id="rId3"/>
              </a:rPr>
              <a:t>cs.wikipedia.org/wiki/Soubor:Vladislav_II-e%C4%8De%C5%A5.jpg</a:t>
            </a:r>
            <a:endParaRPr lang="cs-CZ" dirty="0" smtClean="0">
              <a:solidFill>
                <a:srgbClr val="000000"/>
              </a:solidFill>
            </a:endParaRPr>
          </a:p>
          <a:p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Obrázek 3: Vladislavský sál </a:t>
            </a:r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cs-CZ" dirty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HARNA, Josef. </a:t>
            </a:r>
            <a:r>
              <a:rPr lang="cs-CZ" i="1" dirty="0">
                <a:solidFill>
                  <a:srgbClr val="000000"/>
                </a:solidFill>
              </a:rPr>
              <a:t>Vlastivěda</a:t>
            </a:r>
            <a:r>
              <a:rPr lang="cs-CZ" dirty="0">
                <a:solidFill>
                  <a:srgbClr val="000000"/>
                </a:solidFill>
              </a:rPr>
              <a:t>: </a:t>
            </a:r>
            <a:r>
              <a:rPr lang="cs-CZ" i="1" dirty="0">
                <a:solidFill>
                  <a:srgbClr val="000000"/>
                </a:solidFill>
              </a:rPr>
              <a:t>Obrazy ze starších českých dějin</a:t>
            </a:r>
            <a:r>
              <a:rPr lang="cs-CZ" dirty="0">
                <a:solidFill>
                  <a:srgbClr val="000000"/>
                </a:solidFill>
              </a:rPr>
              <a:t>. Pardubice: </a:t>
            </a:r>
            <a:r>
              <a:rPr lang="cs-CZ" dirty="0" err="1">
                <a:solidFill>
                  <a:srgbClr val="000000"/>
                </a:solidFill>
              </a:rPr>
              <a:t>Alter,s</a:t>
            </a:r>
            <a:r>
              <a:rPr lang="cs-CZ" dirty="0">
                <a:solidFill>
                  <a:srgbClr val="000000"/>
                </a:solidFill>
              </a:rPr>
              <a:t> .r. .o., Všeň, 1996. ISBN </a:t>
            </a:r>
            <a:r>
              <a:rPr lang="cs-CZ" dirty="0" smtClean="0">
                <a:solidFill>
                  <a:srgbClr val="000000"/>
                </a:solidFill>
              </a:rPr>
              <a:t>80-85775-44-1, str. 43</a:t>
            </a:r>
          </a:p>
          <a:p>
            <a:r>
              <a:rPr lang="cs-CZ" dirty="0">
                <a:solidFill>
                  <a:srgbClr val="000000"/>
                </a:solidFill>
              </a:rPr>
              <a:t>Obrázek 4: Vladislav II. </a:t>
            </a:r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cs-CZ" dirty="0">
                <a:solidFill>
                  <a:srgbClr val="000000"/>
                </a:solidFill>
              </a:rPr>
              <a:t>4</a:t>
            </a:r>
            <a:r>
              <a:rPr lang="en-US" dirty="0" smtClean="0">
                <a:solidFill>
                  <a:srgbClr val="000000"/>
                </a:solidFill>
              </a:rPr>
              <a:t>]</a:t>
            </a:r>
            <a:r>
              <a:rPr lang="cs-CZ" dirty="0" smtClean="0">
                <a:solidFill>
                  <a:srgbClr val="000000"/>
                </a:solidFill>
              </a:rPr>
              <a:t> </a:t>
            </a:r>
            <a:r>
              <a:rPr lang="cs-CZ" dirty="0">
                <a:solidFill>
                  <a:srgbClr val="000000"/>
                </a:solidFill>
              </a:rPr>
              <a:t>HARNA, Josef. </a:t>
            </a:r>
            <a:r>
              <a:rPr lang="cs-CZ" i="1" dirty="0">
                <a:solidFill>
                  <a:srgbClr val="000000"/>
                </a:solidFill>
              </a:rPr>
              <a:t>Vlastivěda</a:t>
            </a:r>
            <a:r>
              <a:rPr lang="cs-CZ" dirty="0">
                <a:solidFill>
                  <a:srgbClr val="000000"/>
                </a:solidFill>
              </a:rPr>
              <a:t>: </a:t>
            </a:r>
            <a:r>
              <a:rPr lang="cs-CZ" i="1" dirty="0">
                <a:solidFill>
                  <a:srgbClr val="000000"/>
                </a:solidFill>
              </a:rPr>
              <a:t>Obrazy ze starších českých dějin</a:t>
            </a:r>
            <a:r>
              <a:rPr lang="cs-CZ" dirty="0">
                <a:solidFill>
                  <a:srgbClr val="000000"/>
                </a:solidFill>
              </a:rPr>
              <a:t>. Pardubice: </a:t>
            </a:r>
            <a:r>
              <a:rPr lang="cs-CZ" dirty="0" err="1">
                <a:solidFill>
                  <a:srgbClr val="000000"/>
                </a:solidFill>
              </a:rPr>
              <a:t>Alter,s</a:t>
            </a:r>
            <a:r>
              <a:rPr lang="cs-CZ" dirty="0">
                <a:solidFill>
                  <a:srgbClr val="000000"/>
                </a:solidFill>
              </a:rPr>
              <a:t> .r. .o., Všeň, 1996. ISBN 80-85775-44-1</a:t>
            </a:r>
            <a:r>
              <a:rPr lang="cs-CZ" dirty="0" smtClean="0">
                <a:solidFill>
                  <a:srgbClr val="000000"/>
                </a:solidFill>
              </a:rPr>
              <a:t>, kartonová příloha k učebnici vlastivědy</a:t>
            </a:r>
            <a:endParaRPr lang="cs-CZ" dirty="0">
              <a:solidFill>
                <a:srgbClr val="000000"/>
              </a:solidFill>
            </a:endParaRPr>
          </a:p>
          <a:p>
            <a:r>
              <a:rPr lang="cs-CZ" dirty="0">
                <a:solidFill>
                  <a:srgbClr val="000000"/>
                </a:solidFill>
              </a:rPr>
              <a:t>Obrázek 5:  Ludvík  </a:t>
            </a:r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cs-CZ" dirty="0">
                <a:solidFill>
                  <a:srgbClr val="000000"/>
                </a:solidFill>
              </a:rPr>
              <a:t>5</a:t>
            </a:r>
            <a:r>
              <a:rPr lang="en-US" dirty="0" smtClean="0">
                <a:solidFill>
                  <a:srgbClr val="000000"/>
                </a:solidFill>
              </a:rPr>
              <a:t>] </a:t>
            </a:r>
            <a:r>
              <a:rPr lang="cs-CZ" dirty="0">
                <a:solidFill>
                  <a:srgbClr val="000000"/>
                </a:solidFill>
              </a:rPr>
              <a:t>HARNA, Josef. </a:t>
            </a:r>
            <a:r>
              <a:rPr lang="cs-CZ" i="1" dirty="0">
                <a:solidFill>
                  <a:srgbClr val="000000"/>
                </a:solidFill>
              </a:rPr>
              <a:t>Vlastivěda</a:t>
            </a:r>
            <a:r>
              <a:rPr lang="cs-CZ" dirty="0">
                <a:solidFill>
                  <a:srgbClr val="000000"/>
                </a:solidFill>
              </a:rPr>
              <a:t>: </a:t>
            </a:r>
            <a:r>
              <a:rPr lang="cs-CZ" i="1" dirty="0">
                <a:solidFill>
                  <a:srgbClr val="000000"/>
                </a:solidFill>
              </a:rPr>
              <a:t>Obrazy ze starších českých dějin</a:t>
            </a:r>
            <a:r>
              <a:rPr lang="cs-CZ" dirty="0">
                <a:solidFill>
                  <a:srgbClr val="000000"/>
                </a:solidFill>
              </a:rPr>
              <a:t>. Pardubice: </a:t>
            </a:r>
            <a:r>
              <a:rPr lang="cs-CZ" dirty="0" err="1">
                <a:solidFill>
                  <a:srgbClr val="000000"/>
                </a:solidFill>
              </a:rPr>
              <a:t>Alter,s</a:t>
            </a:r>
            <a:r>
              <a:rPr lang="cs-CZ" dirty="0">
                <a:solidFill>
                  <a:srgbClr val="000000"/>
                </a:solidFill>
              </a:rPr>
              <a:t> .r. .o., Všeň, 1996. ISBN 80-85775-44-1, kartonová příloha k učebnici </a:t>
            </a:r>
            <a:r>
              <a:rPr lang="cs-CZ" dirty="0" smtClean="0">
                <a:solidFill>
                  <a:srgbClr val="000000"/>
                </a:solidFill>
              </a:rPr>
              <a:t>vlastivědy</a:t>
            </a:r>
          </a:p>
          <a:p>
            <a:r>
              <a:rPr lang="cs-CZ" dirty="0">
                <a:solidFill>
                  <a:srgbClr val="000000"/>
                </a:solidFill>
              </a:rPr>
              <a:t>Klipart Office. </a:t>
            </a:r>
            <a:r>
              <a:rPr lang="cs-CZ" dirty="0" err="1" smtClean="0">
                <a:solidFill>
                  <a:srgbClr val="000000"/>
                </a:solidFill>
              </a:rPr>
              <a:t>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073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83" y="1700808"/>
            <a:ext cx="1582827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331640" y="536921"/>
            <a:ext cx="7092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i="1" dirty="0" smtClean="0">
                <a:solidFill>
                  <a:srgbClr val="000000"/>
                </a:solidFill>
              </a:rPr>
              <a:t>Vladislav II. Jagellonský</a:t>
            </a:r>
            <a:endParaRPr lang="cs-CZ" sz="5400" b="1" i="1" dirty="0">
              <a:solidFill>
                <a:srgbClr val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085542" y="1844824"/>
            <a:ext cx="65527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dirty="0" smtClean="0">
                <a:solidFill>
                  <a:srgbClr val="000000"/>
                </a:solidFill>
              </a:rPr>
              <a:t>Po smrti krále Jiřího z Poděbrad byl zvolen  </a:t>
            </a:r>
            <a:r>
              <a:rPr lang="cs-CZ" sz="3000" b="1" dirty="0" smtClean="0">
                <a:solidFill>
                  <a:srgbClr val="000000"/>
                </a:solidFill>
              </a:rPr>
              <a:t>panovníkem Vladislav II. Jagellonský</a:t>
            </a:r>
            <a:r>
              <a:rPr lang="cs-CZ" sz="3000" dirty="0" smtClean="0">
                <a:solidFill>
                  <a:srgbClr val="000000"/>
                </a:solidFill>
              </a:rPr>
              <a:t>.  Byl </a:t>
            </a:r>
            <a:r>
              <a:rPr lang="cs-CZ" sz="3000" b="1" dirty="0" smtClean="0">
                <a:solidFill>
                  <a:srgbClr val="000000"/>
                </a:solidFill>
              </a:rPr>
              <a:t>nerozhodným a slabým panovníkem</a:t>
            </a:r>
            <a:r>
              <a:rPr lang="cs-CZ" sz="3000" dirty="0" smtClean="0">
                <a:solidFill>
                  <a:srgbClr val="000000"/>
                </a:solidFill>
              </a:rPr>
              <a:t>. </a:t>
            </a:r>
            <a:r>
              <a:rPr lang="cs-CZ" sz="3000" dirty="0">
                <a:solidFill>
                  <a:srgbClr val="000000"/>
                </a:solidFill>
              </a:rPr>
              <a:t> </a:t>
            </a:r>
            <a:r>
              <a:rPr lang="cs-CZ" sz="3000" dirty="0" smtClean="0">
                <a:solidFill>
                  <a:srgbClr val="000000"/>
                </a:solidFill>
              </a:rPr>
              <a:t>Nedokázal získat zpět Moravu, Slezsko, kde vládl král Matyáš. Až </a:t>
            </a:r>
            <a:r>
              <a:rPr lang="cs-CZ" sz="3000" b="1" dirty="0" smtClean="0">
                <a:solidFill>
                  <a:srgbClr val="000000"/>
                </a:solidFill>
              </a:rPr>
              <a:t>po smrti uherského krále Matyáše </a:t>
            </a:r>
            <a:r>
              <a:rPr lang="cs-CZ" sz="3000" dirty="0" smtClean="0">
                <a:solidFill>
                  <a:srgbClr val="000000"/>
                </a:solidFill>
              </a:rPr>
              <a:t>se české země spojily. Vladislav se stal uherským králem a </a:t>
            </a:r>
            <a:r>
              <a:rPr lang="cs-CZ" sz="3000" b="1" dirty="0" smtClean="0">
                <a:solidFill>
                  <a:srgbClr val="000000"/>
                </a:solidFill>
              </a:rPr>
              <a:t>vznikl velký stát</a:t>
            </a:r>
            <a:r>
              <a:rPr lang="cs-CZ" sz="3000" dirty="0" smtClean="0">
                <a:solidFill>
                  <a:srgbClr val="000000"/>
                </a:solidFill>
              </a:rPr>
              <a:t>.</a:t>
            </a:r>
            <a:endParaRPr lang="cs-CZ" sz="3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5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84236" y="5957739"/>
            <a:ext cx="75608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/>
              <a:t>Měl přezdívku král DOBŘE, protože používal  latinské slovo „bene“, které znamená dobře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286702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168" y="404664"/>
            <a:ext cx="421390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684748" y="4797152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Vladislavova pečeť</a:t>
            </a:r>
            <a:endParaRPr lang="cs-CZ" sz="28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784235" y="112916"/>
            <a:ext cx="2838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rgbClr val="000000"/>
                </a:solidFill>
              </a:rPr>
              <a:t>Obrázek 1: Vladislav II. Jagellonský </a:t>
            </a:r>
            <a:r>
              <a:rPr lang="en-US" sz="1200" dirty="0" smtClean="0">
                <a:solidFill>
                  <a:srgbClr val="000000"/>
                </a:solidFill>
              </a:rPr>
              <a:t>[1]</a:t>
            </a:r>
            <a:r>
              <a:rPr lang="cs-CZ" sz="1200" dirty="0" smtClean="0">
                <a:solidFill>
                  <a:srgbClr val="000000"/>
                </a:solidFill>
              </a:rPr>
              <a:t> </a:t>
            </a:r>
            <a:endParaRPr lang="cs-CZ" sz="1200" dirty="0">
              <a:solidFill>
                <a:srgbClr val="0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222289" y="112915"/>
            <a:ext cx="2414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</a:rPr>
              <a:t>Obrázek </a:t>
            </a:r>
            <a:r>
              <a:rPr lang="en-US" sz="1200" dirty="0" smtClean="0">
                <a:solidFill>
                  <a:srgbClr val="000000"/>
                </a:solidFill>
              </a:rPr>
              <a:t>2</a:t>
            </a:r>
            <a:r>
              <a:rPr lang="cs-CZ" sz="1200" dirty="0" smtClean="0">
                <a:solidFill>
                  <a:srgbClr val="000000"/>
                </a:solidFill>
              </a:rPr>
              <a:t>: Vladislavova pečeť </a:t>
            </a:r>
            <a:r>
              <a:rPr lang="en-US" sz="1200" dirty="0" smtClean="0">
                <a:solidFill>
                  <a:srgbClr val="000000"/>
                </a:solidFill>
              </a:rPr>
              <a:t>[</a:t>
            </a:r>
            <a:r>
              <a:rPr lang="cs-CZ" sz="1200" dirty="0" smtClean="0">
                <a:solidFill>
                  <a:srgbClr val="000000"/>
                </a:solidFill>
              </a:rPr>
              <a:t>2</a:t>
            </a:r>
            <a:r>
              <a:rPr lang="en-US" sz="1200" dirty="0" smtClean="0">
                <a:solidFill>
                  <a:srgbClr val="000000"/>
                </a:solidFill>
              </a:rPr>
              <a:t>]</a:t>
            </a:r>
            <a:r>
              <a:rPr lang="cs-CZ" sz="1200" dirty="0" smtClean="0">
                <a:solidFill>
                  <a:srgbClr val="000000"/>
                </a:solidFill>
              </a:rPr>
              <a:t> </a:t>
            </a:r>
            <a:endParaRPr lang="cs-CZ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6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65002" y="548680"/>
            <a:ext cx="6696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i="1" dirty="0" smtClean="0">
                <a:solidFill>
                  <a:srgbClr val="000000"/>
                </a:solidFill>
              </a:rPr>
              <a:t>Život za vlády Ladislava Jagellonského</a:t>
            </a:r>
            <a:endParaRPr lang="cs-CZ" sz="4800" b="1" i="1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76523"/>
            <a:ext cx="1775124" cy="459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244353" y="2388762"/>
            <a:ext cx="62451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dirty="0" smtClean="0">
                <a:solidFill>
                  <a:srgbClr val="000000"/>
                </a:solidFill>
              </a:rPr>
              <a:t>Za jeho panování vznikla řada </a:t>
            </a:r>
            <a:r>
              <a:rPr lang="cs-CZ" sz="3000" b="1" dirty="0" smtClean="0">
                <a:solidFill>
                  <a:srgbClr val="000000"/>
                </a:solidFill>
              </a:rPr>
              <a:t>gotických staveb</a:t>
            </a:r>
            <a:r>
              <a:rPr lang="cs-CZ" sz="3000" dirty="0" smtClean="0">
                <a:solidFill>
                  <a:srgbClr val="000000"/>
                </a:solidFill>
              </a:rPr>
              <a:t>. Na Pražském hradě byl vybudován </a:t>
            </a:r>
            <a:r>
              <a:rPr lang="cs-CZ" sz="3000" b="1" dirty="0" smtClean="0">
                <a:solidFill>
                  <a:srgbClr val="000000"/>
                </a:solidFill>
              </a:rPr>
              <a:t>Vladislavský sál</a:t>
            </a:r>
            <a:r>
              <a:rPr lang="cs-CZ" sz="3000" dirty="0" smtClean="0">
                <a:solidFill>
                  <a:srgbClr val="000000"/>
                </a:solidFill>
              </a:rPr>
              <a:t>, který sloužil pro slavnostní okamžiky (volba krále, dnes prezidenta). V této době byla postavena </a:t>
            </a:r>
            <a:r>
              <a:rPr lang="cs-CZ" sz="3000" b="1" dirty="0" smtClean="0">
                <a:solidFill>
                  <a:srgbClr val="000000"/>
                </a:solidFill>
              </a:rPr>
              <a:t>Prašná brána </a:t>
            </a:r>
            <a:r>
              <a:rPr lang="cs-CZ" sz="3000" dirty="0" smtClean="0">
                <a:solidFill>
                  <a:srgbClr val="000000"/>
                </a:solidFill>
              </a:rPr>
              <a:t>v Praze nebo </a:t>
            </a:r>
            <a:r>
              <a:rPr lang="cs-CZ" sz="3000" b="1" dirty="0" smtClean="0">
                <a:solidFill>
                  <a:srgbClr val="000000"/>
                </a:solidFill>
              </a:rPr>
              <a:t>chrám sv. Barbory </a:t>
            </a:r>
            <a:r>
              <a:rPr lang="cs-CZ" sz="3000" dirty="0" smtClean="0">
                <a:solidFill>
                  <a:srgbClr val="000000"/>
                </a:solidFill>
              </a:rPr>
              <a:t>v Kutné Hoře</a:t>
            </a:r>
            <a:r>
              <a:rPr lang="cs-CZ" sz="2800" dirty="0" smtClean="0">
                <a:solidFill>
                  <a:srgbClr val="000000"/>
                </a:solidFill>
              </a:rPr>
              <a:t>.</a:t>
            </a:r>
            <a:endParaRPr lang="cs-CZ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4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8" t="38094" r="8968" b="29693"/>
          <a:stretch/>
        </p:blipFill>
        <p:spPr>
          <a:xfrm>
            <a:off x="727070" y="648928"/>
            <a:ext cx="7719812" cy="537236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403648" y="602128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Vladislavský sál na Pražském hradě</a:t>
            </a:r>
            <a:endParaRPr 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5939824" y="300977"/>
            <a:ext cx="2507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</a:rPr>
              <a:t>Obrázek 3</a:t>
            </a:r>
            <a:r>
              <a:rPr lang="cs-CZ" sz="1200" dirty="0" smtClean="0">
                <a:solidFill>
                  <a:srgbClr val="000000"/>
                </a:solidFill>
              </a:rPr>
              <a:t>: Vladislavský sál </a:t>
            </a:r>
            <a:r>
              <a:rPr lang="en-US" sz="1200" dirty="0" smtClean="0">
                <a:solidFill>
                  <a:srgbClr val="000000"/>
                </a:solidFill>
              </a:rPr>
              <a:t>[</a:t>
            </a:r>
            <a:r>
              <a:rPr lang="cs-CZ" sz="1200" dirty="0" smtClean="0">
                <a:solidFill>
                  <a:srgbClr val="000000"/>
                </a:solidFill>
              </a:rPr>
              <a:t>3</a:t>
            </a:r>
            <a:r>
              <a:rPr lang="en-US" sz="1200" dirty="0" smtClean="0">
                <a:solidFill>
                  <a:srgbClr val="000000"/>
                </a:solidFill>
              </a:rPr>
              <a:t>]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63564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00" y="1168873"/>
            <a:ext cx="158432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444405" y="260648"/>
            <a:ext cx="6840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i="1" dirty="0" smtClean="0">
                <a:solidFill>
                  <a:srgbClr val="000000"/>
                </a:solidFill>
              </a:rPr>
              <a:t>Vladislav II. Jagellonský  král uherský</a:t>
            </a:r>
            <a:endParaRPr lang="cs-CZ" sz="4800" b="1" i="1" dirty="0">
              <a:solidFill>
                <a:srgbClr val="0000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37011" y="1830308"/>
            <a:ext cx="727280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700" dirty="0" smtClean="0">
                <a:solidFill>
                  <a:srgbClr val="000000"/>
                </a:solidFill>
              </a:rPr>
              <a:t>Po smrti krále Matyáše se stal </a:t>
            </a:r>
            <a:r>
              <a:rPr lang="cs-CZ" sz="2700" b="1" dirty="0" smtClean="0">
                <a:solidFill>
                  <a:srgbClr val="000000"/>
                </a:solidFill>
              </a:rPr>
              <a:t>Vladislav II. Jagellonský uherským králem </a:t>
            </a:r>
            <a:r>
              <a:rPr lang="cs-CZ" sz="2700" dirty="0" smtClean="0">
                <a:solidFill>
                  <a:srgbClr val="000000"/>
                </a:solidFill>
              </a:rPr>
              <a:t>a pobýval většinou </a:t>
            </a:r>
            <a:r>
              <a:rPr lang="cs-CZ" sz="2700" b="1" dirty="0" smtClean="0">
                <a:solidFill>
                  <a:srgbClr val="000000"/>
                </a:solidFill>
              </a:rPr>
              <a:t>v </a:t>
            </a:r>
            <a:r>
              <a:rPr lang="cs-CZ" sz="2700" b="1" dirty="0">
                <a:solidFill>
                  <a:srgbClr val="000000"/>
                </a:solidFill>
              </a:rPr>
              <a:t>U</a:t>
            </a:r>
            <a:r>
              <a:rPr lang="cs-CZ" sz="2700" b="1" dirty="0" smtClean="0">
                <a:solidFill>
                  <a:srgbClr val="000000"/>
                </a:solidFill>
              </a:rPr>
              <a:t>hrách</a:t>
            </a:r>
            <a:r>
              <a:rPr lang="cs-CZ" sz="2700" dirty="0" smtClean="0">
                <a:solidFill>
                  <a:srgbClr val="000000"/>
                </a:solidFill>
              </a:rPr>
              <a:t>. V českých zemích vládly </a:t>
            </a:r>
            <a:r>
              <a:rPr lang="cs-CZ" sz="2700" b="1" dirty="0" smtClean="0">
                <a:solidFill>
                  <a:srgbClr val="000000"/>
                </a:solidFill>
              </a:rPr>
              <a:t>zemské sněmy</a:t>
            </a:r>
            <a:r>
              <a:rPr lang="cs-CZ" sz="2700" dirty="0" smtClean="0">
                <a:solidFill>
                  <a:srgbClr val="000000"/>
                </a:solidFill>
              </a:rPr>
              <a:t>. </a:t>
            </a:r>
            <a:r>
              <a:rPr lang="cs-CZ" sz="2700" dirty="0">
                <a:solidFill>
                  <a:srgbClr val="000000"/>
                </a:solidFill>
              </a:rPr>
              <a:t> </a:t>
            </a:r>
            <a:r>
              <a:rPr lang="cs-CZ" sz="2700" dirty="0" smtClean="0">
                <a:solidFill>
                  <a:srgbClr val="000000"/>
                </a:solidFill>
              </a:rPr>
              <a:t>Zemské sněmy tvořili zástupci pánů, zemanů a měst. </a:t>
            </a:r>
            <a:r>
              <a:rPr lang="cs-CZ" sz="2700" b="1" dirty="0" smtClean="0">
                <a:solidFill>
                  <a:srgbClr val="000000"/>
                </a:solidFill>
              </a:rPr>
              <a:t>O nejdůležitějších problémech </a:t>
            </a:r>
            <a:r>
              <a:rPr lang="cs-CZ" sz="2700" dirty="0" smtClean="0">
                <a:solidFill>
                  <a:srgbClr val="000000"/>
                </a:solidFill>
              </a:rPr>
              <a:t>země </a:t>
            </a:r>
            <a:r>
              <a:rPr lang="cs-CZ" sz="2700" b="1" dirty="0" smtClean="0">
                <a:solidFill>
                  <a:srgbClr val="000000"/>
                </a:solidFill>
              </a:rPr>
              <a:t>se rozhodovalo na sněmech</a:t>
            </a:r>
            <a:r>
              <a:rPr lang="cs-CZ" sz="2700" dirty="0" smtClean="0">
                <a:solidFill>
                  <a:srgbClr val="000000"/>
                </a:solidFill>
              </a:rPr>
              <a:t> a i </a:t>
            </a:r>
            <a:r>
              <a:rPr lang="cs-CZ" sz="2700" dirty="0">
                <a:solidFill>
                  <a:srgbClr val="000000"/>
                </a:solidFill>
              </a:rPr>
              <a:t>k</a:t>
            </a:r>
            <a:r>
              <a:rPr lang="cs-CZ" sz="2700" dirty="0" smtClean="0">
                <a:solidFill>
                  <a:srgbClr val="000000"/>
                </a:solidFill>
              </a:rPr>
              <a:t>rál  musel přijmout jejich rozhodnutí. Největší vliv měli páni, kteří chtěli mít velkou moc a bohatství. Zabírali půdu poddaným a ti pro ně museli  pracovat, nemohli se stěhovat. To později vedlo k </a:t>
            </a:r>
            <a:r>
              <a:rPr lang="cs-CZ" sz="2700" b="1" dirty="0" smtClean="0">
                <a:solidFill>
                  <a:srgbClr val="000000"/>
                </a:solidFill>
              </a:rPr>
              <a:t>nevolnictví venkovského obyvatelstva</a:t>
            </a:r>
            <a:r>
              <a:rPr lang="cs-CZ" sz="2700" dirty="0" smtClean="0">
                <a:solidFill>
                  <a:srgbClr val="000000"/>
                </a:solidFill>
              </a:rPr>
              <a:t>. </a:t>
            </a:r>
            <a:endParaRPr lang="cs-CZ" sz="27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43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87" y="476672"/>
            <a:ext cx="1775905" cy="460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315457" y="692696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i="1" dirty="0" smtClean="0">
                <a:solidFill>
                  <a:srgbClr val="000000"/>
                </a:solidFill>
              </a:rPr>
              <a:t>Ludvík Jagellonský</a:t>
            </a:r>
            <a:endParaRPr lang="cs-CZ" sz="4800" b="1" i="1" dirty="0">
              <a:solidFill>
                <a:srgbClr val="00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297241" y="1844824"/>
            <a:ext cx="61206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000" dirty="0" smtClean="0">
                <a:solidFill>
                  <a:srgbClr val="000000"/>
                </a:solidFill>
              </a:rPr>
              <a:t>Nástupcem Vladislava  II. Jagellonského byl jeho syn </a:t>
            </a:r>
            <a:r>
              <a:rPr lang="cs-CZ" sz="3000" b="1" dirty="0" smtClean="0">
                <a:solidFill>
                  <a:srgbClr val="000000"/>
                </a:solidFill>
              </a:rPr>
              <a:t>Ludvík Jagellonský</a:t>
            </a:r>
            <a:r>
              <a:rPr lang="cs-CZ" sz="3000" dirty="0" smtClean="0">
                <a:solidFill>
                  <a:srgbClr val="000000"/>
                </a:solidFill>
              </a:rPr>
              <a:t>. Byl také </a:t>
            </a:r>
            <a:r>
              <a:rPr lang="cs-CZ" sz="3000" b="1" dirty="0" smtClean="0">
                <a:solidFill>
                  <a:srgbClr val="000000"/>
                </a:solidFill>
              </a:rPr>
              <a:t>králem uherským</a:t>
            </a:r>
            <a:r>
              <a:rPr lang="cs-CZ" sz="3000" dirty="0" smtClean="0">
                <a:solidFill>
                  <a:srgbClr val="000000"/>
                </a:solidFill>
              </a:rPr>
              <a:t>. Bojoval proti Turkům. Jeho vojsko prohrálo </a:t>
            </a:r>
            <a:r>
              <a:rPr lang="cs-CZ" sz="3000" b="1" dirty="0" smtClean="0">
                <a:solidFill>
                  <a:srgbClr val="000000"/>
                </a:solidFill>
              </a:rPr>
              <a:t>bitvu u</a:t>
            </a:r>
            <a:r>
              <a:rPr lang="cs-CZ" sz="3000" dirty="0" smtClean="0">
                <a:solidFill>
                  <a:srgbClr val="000000"/>
                </a:solidFill>
              </a:rPr>
              <a:t> </a:t>
            </a:r>
            <a:r>
              <a:rPr lang="cs-CZ" sz="3000" b="1" dirty="0" smtClean="0">
                <a:solidFill>
                  <a:srgbClr val="000000"/>
                </a:solidFill>
              </a:rPr>
              <a:t>Moháče</a:t>
            </a:r>
            <a:r>
              <a:rPr lang="cs-CZ" sz="3000" dirty="0" smtClean="0">
                <a:solidFill>
                  <a:srgbClr val="000000"/>
                </a:solidFill>
              </a:rPr>
              <a:t> a Ludvík Jagellonský na útěku zahynul. </a:t>
            </a:r>
            <a:r>
              <a:rPr lang="cs-CZ" sz="3000" b="1" dirty="0" smtClean="0">
                <a:solidFill>
                  <a:srgbClr val="000000"/>
                </a:solidFill>
              </a:rPr>
              <a:t>Roku 1526 vymřel rod Jagellonců</a:t>
            </a:r>
            <a:r>
              <a:rPr lang="cs-CZ" sz="3000" dirty="0" smtClean="0">
                <a:solidFill>
                  <a:srgbClr val="000000"/>
                </a:solidFill>
              </a:rPr>
              <a:t>  a na český trůn přichází </a:t>
            </a:r>
            <a:r>
              <a:rPr lang="cs-CZ" sz="3000" b="1" dirty="0" smtClean="0">
                <a:solidFill>
                  <a:srgbClr val="000000"/>
                </a:solidFill>
              </a:rPr>
              <a:t>rod</a:t>
            </a:r>
            <a:r>
              <a:rPr lang="cs-CZ" sz="3000" dirty="0" smtClean="0">
                <a:solidFill>
                  <a:srgbClr val="000000"/>
                </a:solidFill>
              </a:rPr>
              <a:t> </a:t>
            </a:r>
            <a:r>
              <a:rPr lang="cs-CZ" sz="3000" b="1" dirty="0" smtClean="0">
                <a:solidFill>
                  <a:srgbClr val="000000"/>
                </a:solidFill>
              </a:rPr>
              <a:t>Habsburků</a:t>
            </a:r>
            <a:r>
              <a:rPr lang="cs-CZ" sz="3000" dirty="0" smtClean="0">
                <a:solidFill>
                  <a:srgbClr val="000000"/>
                </a:solidFill>
              </a:rPr>
              <a:t>.</a:t>
            </a:r>
            <a:endParaRPr lang="cs-CZ" sz="3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28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3" t="14839" r="52458" b="63441"/>
          <a:stretch/>
        </p:blipFill>
        <p:spPr>
          <a:xfrm>
            <a:off x="1043608" y="620688"/>
            <a:ext cx="2902882" cy="496934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31" t="15699" r="26340" b="63441"/>
          <a:stretch/>
        </p:blipFill>
        <p:spPr>
          <a:xfrm>
            <a:off x="5013594" y="620688"/>
            <a:ext cx="3046897" cy="50093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365461" y="5969911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Jagellonci na českém trůně</a:t>
            </a:r>
            <a:endParaRPr lang="cs-CZ" sz="32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33185" y="343689"/>
            <a:ext cx="2902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</a:rPr>
              <a:t>Obrázek </a:t>
            </a:r>
            <a:r>
              <a:rPr lang="cs-CZ" sz="1200" dirty="0" smtClean="0">
                <a:solidFill>
                  <a:srgbClr val="000000"/>
                </a:solidFill>
              </a:rPr>
              <a:t>4: Vladislav II. </a:t>
            </a:r>
            <a:r>
              <a:rPr lang="en-US" sz="1200" dirty="0" smtClean="0">
                <a:solidFill>
                  <a:srgbClr val="000000"/>
                </a:solidFill>
              </a:rPr>
              <a:t>[</a:t>
            </a:r>
            <a:r>
              <a:rPr lang="cs-CZ" sz="1200" dirty="0" smtClean="0">
                <a:solidFill>
                  <a:srgbClr val="000000"/>
                </a:solidFill>
              </a:rPr>
              <a:t>4</a:t>
            </a:r>
            <a:r>
              <a:rPr lang="en-US" sz="1200" dirty="0" smtClean="0">
                <a:solidFill>
                  <a:srgbClr val="000000"/>
                </a:solidFill>
              </a:rPr>
              <a:t>]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012736" y="306814"/>
            <a:ext cx="2295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000000"/>
                </a:solidFill>
              </a:rPr>
              <a:t>Obrázek </a:t>
            </a:r>
            <a:r>
              <a:rPr lang="cs-CZ" sz="1200" dirty="0" smtClean="0">
                <a:solidFill>
                  <a:srgbClr val="000000"/>
                </a:solidFill>
              </a:rPr>
              <a:t>5:  Ludvík  </a:t>
            </a:r>
            <a:r>
              <a:rPr lang="en-US" sz="1200" dirty="0" smtClean="0">
                <a:solidFill>
                  <a:srgbClr val="000000"/>
                </a:solidFill>
              </a:rPr>
              <a:t>[</a:t>
            </a:r>
            <a:r>
              <a:rPr lang="cs-CZ" sz="1200" dirty="0" smtClean="0">
                <a:solidFill>
                  <a:srgbClr val="000000"/>
                </a:solidFill>
              </a:rPr>
              <a:t>5</a:t>
            </a:r>
            <a:r>
              <a:rPr lang="en-US" sz="1200" dirty="0" smtClean="0">
                <a:solidFill>
                  <a:srgbClr val="000000"/>
                </a:solidFill>
              </a:rPr>
              <a:t>]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42246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158432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láček 1"/>
          <p:cNvSpPr/>
          <p:nvPr/>
        </p:nvSpPr>
        <p:spPr>
          <a:xfrm>
            <a:off x="1691680" y="332656"/>
            <a:ext cx="4536503" cy="1296144"/>
          </a:xfrm>
          <a:prstGeom prst="cloudCallout">
            <a:avLst>
              <a:gd name="adj1" fmla="val -56269"/>
              <a:gd name="adj2" fmla="val 84120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rgbClr val="000000"/>
                </a:solidFill>
              </a:rPr>
              <a:t>Zapamatujeme si!</a:t>
            </a:r>
            <a:endParaRPr lang="cs-CZ" sz="2800" b="1" dirty="0">
              <a:solidFill>
                <a:srgbClr val="000000"/>
              </a:solidFill>
            </a:endParaRPr>
          </a:p>
        </p:txBody>
      </p:sp>
      <p:pic>
        <p:nvPicPr>
          <p:cNvPr id="3075" name="Picture 3" descr="C:\Users\HP_3\AppData\Local\Microsoft\Windows\Temporary Internet Files\Content.IE5\K0O7W0UI\MC900438002[3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315" y="514380"/>
            <a:ext cx="2275130" cy="1546468"/>
          </a:xfrm>
          <a:prstGeom prst="rect">
            <a:avLst/>
          </a:prstGeom>
          <a:noFill/>
          <a:scene3d>
            <a:camera prst="orthographicFront">
              <a:rot lat="0" lon="10799977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hnutý roh 2"/>
          <p:cNvSpPr/>
          <p:nvPr/>
        </p:nvSpPr>
        <p:spPr>
          <a:xfrm>
            <a:off x="1979712" y="2204864"/>
            <a:ext cx="6696744" cy="4248472"/>
          </a:xfrm>
          <a:prstGeom prst="foldedCorne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2400" dirty="0" smtClean="0"/>
          </a:p>
          <a:p>
            <a:endParaRPr lang="cs-CZ" sz="2400" dirty="0"/>
          </a:p>
          <a:p>
            <a:pPr algn="ctr"/>
            <a:r>
              <a:rPr lang="cs-CZ" sz="2600" dirty="0" smtClean="0">
                <a:solidFill>
                  <a:srgbClr val="000000"/>
                </a:solidFill>
              </a:rPr>
              <a:t>Vladislav </a:t>
            </a:r>
            <a:r>
              <a:rPr lang="cs-CZ" sz="2600" dirty="0">
                <a:solidFill>
                  <a:srgbClr val="000000"/>
                </a:solidFill>
              </a:rPr>
              <a:t>II. Jagellonský byl </a:t>
            </a:r>
            <a:r>
              <a:rPr lang="cs-CZ" sz="2600" b="1" dirty="0" smtClean="0">
                <a:solidFill>
                  <a:srgbClr val="000000"/>
                </a:solidFill>
              </a:rPr>
              <a:t>nerozhodný a slabý </a:t>
            </a:r>
            <a:r>
              <a:rPr lang="cs-CZ" sz="2600" b="1" dirty="0">
                <a:solidFill>
                  <a:srgbClr val="000000"/>
                </a:solidFill>
              </a:rPr>
              <a:t>panovník</a:t>
            </a:r>
            <a:r>
              <a:rPr lang="cs-CZ" sz="2600" dirty="0">
                <a:solidFill>
                  <a:srgbClr val="000000"/>
                </a:solidFill>
              </a:rPr>
              <a:t>. </a:t>
            </a:r>
            <a:r>
              <a:rPr lang="cs-CZ" sz="2600" dirty="0" smtClean="0">
                <a:solidFill>
                  <a:srgbClr val="000000"/>
                </a:solidFill>
              </a:rPr>
              <a:t>Po </a:t>
            </a:r>
            <a:r>
              <a:rPr lang="cs-CZ" sz="2600" dirty="0">
                <a:solidFill>
                  <a:srgbClr val="000000"/>
                </a:solidFill>
              </a:rPr>
              <a:t>smrti krále </a:t>
            </a:r>
            <a:r>
              <a:rPr lang="cs-CZ" sz="2600" dirty="0" smtClean="0">
                <a:solidFill>
                  <a:srgbClr val="000000"/>
                </a:solidFill>
              </a:rPr>
              <a:t>Matyáše byl </a:t>
            </a:r>
            <a:r>
              <a:rPr lang="cs-CZ" sz="2600" dirty="0">
                <a:solidFill>
                  <a:srgbClr val="000000"/>
                </a:solidFill>
              </a:rPr>
              <a:t>zvolen </a:t>
            </a:r>
            <a:r>
              <a:rPr lang="cs-CZ" sz="2600" b="1" dirty="0" smtClean="0">
                <a:solidFill>
                  <a:srgbClr val="000000"/>
                </a:solidFill>
              </a:rPr>
              <a:t>uherským králem </a:t>
            </a:r>
            <a:r>
              <a:rPr lang="cs-CZ" sz="2600" dirty="0" smtClean="0">
                <a:solidFill>
                  <a:srgbClr val="000000"/>
                </a:solidFill>
              </a:rPr>
              <a:t>. Vznikl velký </a:t>
            </a:r>
            <a:r>
              <a:rPr lang="cs-CZ" sz="2600" dirty="0">
                <a:solidFill>
                  <a:srgbClr val="000000"/>
                </a:solidFill>
              </a:rPr>
              <a:t>stát, </a:t>
            </a:r>
            <a:r>
              <a:rPr lang="cs-CZ" sz="2600" dirty="0" smtClean="0">
                <a:solidFill>
                  <a:srgbClr val="000000"/>
                </a:solidFill>
              </a:rPr>
              <a:t>ale panovník </a:t>
            </a:r>
            <a:r>
              <a:rPr lang="cs-CZ" sz="2600" dirty="0">
                <a:solidFill>
                  <a:srgbClr val="000000"/>
                </a:solidFill>
              </a:rPr>
              <a:t>pobýval </a:t>
            </a:r>
            <a:r>
              <a:rPr lang="cs-CZ" sz="2600" dirty="0" smtClean="0">
                <a:solidFill>
                  <a:srgbClr val="000000"/>
                </a:solidFill>
              </a:rPr>
              <a:t>většinou v </a:t>
            </a:r>
            <a:r>
              <a:rPr lang="cs-CZ" sz="2600" dirty="0">
                <a:solidFill>
                  <a:srgbClr val="000000"/>
                </a:solidFill>
              </a:rPr>
              <a:t>Uhrách</a:t>
            </a:r>
            <a:r>
              <a:rPr lang="cs-CZ" sz="2600" dirty="0" smtClean="0">
                <a:solidFill>
                  <a:srgbClr val="000000"/>
                </a:solidFill>
              </a:rPr>
              <a:t>. V </a:t>
            </a:r>
            <a:r>
              <a:rPr lang="cs-CZ" sz="2600" dirty="0">
                <a:solidFill>
                  <a:srgbClr val="000000"/>
                </a:solidFill>
              </a:rPr>
              <a:t>českých zemích vládly </a:t>
            </a:r>
            <a:r>
              <a:rPr lang="cs-CZ" sz="2600" b="1" dirty="0">
                <a:solidFill>
                  <a:srgbClr val="000000"/>
                </a:solidFill>
              </a:rPr>
              <a:t>zemské sněmy</a:t>
            </a:r>
            <a:r>
              <a:rPr lang="cs-CZ" sz="2600" dirty="0">
                <a:solidFill>
                  <a:srgbClr val="000000"/>
                </a:solidFill>
              </a:rPr>
              <a:t>. Vzniklo </a:t>
            </a:r>
            <a:r>
              <a:rPr lang="cs-CZ" sz="2600" b="1" dirty="0">
                <a:solidFill>
                  <a:srgbClr val="000000"/>
                </a:solidFill>
              </a:rPr>
              <a:t>nevolnictví</a:t>
            </a:r>
            <a:r>
              <a:rPr lang="cs-CZ" sz="2600" dirty="0" smtClean="0">
                <a:solidFill>
                  <a:srgbClr val="000000"/>
                </a:solidFill>
              </a:rPr>
              <a:t>. </a:t>
            </a:r>
            <a:r>
              <a:rPr lang="cs-CZ" sz="2600" b="1" dirty="0" smtClean="0">
                <a:solidFill>
                  <a:srgbClr val="000000"/>
                </a:solidFill>
              </a:rPr>
              <a:t>Gotické </a:t>
            </a:r>
            <a:r>
              <a:rPr lang="cs-CZ" sz="2600" b="1" dirty="0">
                <a:solidFill>
                  <a:srgbClr val="000000"/>
                </a:solidFill>
              </a:rPr>
              <a:t>stavby</a:t>
            </a:r>
            <a:r>
              <a:rPr lang="cs-CZ" sz="2600" dirty="0">
                <a:solidFill>
                  <a:srgbClr val="000000"/>
                </a:solidFill>
              </a:rPr>
              <a:t>: Vladislavský sál na Pražském hradě, </a:t>
            </a:r>
            <a:r>
              <a:rPr lang="cs-CZ" sz="2600" dirty="0" smtClean="0">
                <a:solidFill>
                  <a:srgbClr val="000000"/>
                </a:solidFill>
              </a:rPr>
              <a:t>Prašná brána</a:t>
            </a:r>
            <a:r>
              <a:rPr lang="cs-CZ" sz="2600" dirty="0">
                <a:solidFill>
                  <a:srgbClr val="000000"/>
                </a:solidFill>
              </a:rPr>
              <a:t>, chrám svaté Barbory v Kutné Hoře</a:t>
            </a:r>
            <a:r>
              <a:rPr lang="cs-CZ" sz="2600" dirty="0" smtClean="0">
                <a:solidFill>
                  <a:srgbClr val="000000"/>
                </a:solidFill>
              </a:rPr>
              <a:t>. Nástupcem se stal syn Vladislava II. </a:t>
            </a:r>
            <a:r>
              <a:rPr lang="cs-CZ" sz="2600" b="1" dirty="0">
                <a:solidFill>
                  <a:srgbClr val="000000"/>
                </a:solidFill>
              </a:rPr>
              <a:t>Ludvík </a:t>
            </a:r>
            <a:r>
              <a:rPr lang="cs-CZ" sz="2600" b="1" dirty="0" smtClean="0">
                <a:solidFill>
                  <a:srgbClr val="000000"/>
                </a:solidFill>
              </a:rPr>
              <a:t>Jagellonský</a:t>
            </a:r>
            <a:r>
              <a:rPr lang="cs-CZ" sz="2600" dirty="0" smtClean="0">
                <a:solidFill>
                  <a:srgbClr val="000000"/>
                </a:solidFill>
              </a:rPr>
              <a:t>, který </a:t>
            </a:r>
            <a:r>
              <a:rPr lang="cs-CZ" sz="2600" dirty="0">
                <a:solidFill>
                  <a:srgbClr val="000000"/>
                </a:solidFill>
              </a:rPr>
              <a:t>zahynul v bitvě s Turky</a:t>
            </a:r>
            <a:r>
              <a:rPr lang="cs-CZ" sz="2600" i="1" dirty="0">
                <a:solidFill>
                  <a:srgbClr val="000000"/>
                </a:solidFill>
              </a:rPr>
              <a:t>.</a:t>
            </a:r>
            <a:endParaRPr lang="cs-CZ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TC101859861[[fn=Veletrh]]</Template>
  <TotalTime>256</TotalTime>
  <Words>633</Words>
  <Application>Microsoft Office PowerPoint</Application>
  <PresentationFormat>Předvádění na obrazovce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Tradeshow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HP_3</dc:creator>
  <cp:lastModifiedBy>HP_3</cp:lastModifiedBy>
  <cp:revision>18</cp:revision>
  <dcterms:created xsi:type="dcterms:W3CDTF">2012-03-30T19:14:58Z</dcterms:created>
  <dcterms:modified xsi:type="dcterms:W3CDTF">2012-06-09T12:48:53Z</dcterms:modified>
</cp:coreProperties>
</file>